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43891200"/>
  <p:notesSz cx="7099300" cy="10234613"/>
  <p:defaultTextStyle>
    <a:defPPr>
      <a:defRPr lang="fr-FR"/>
    </a:defPPr>
    <a:lvl1pPr marL="0" algn="l" defTabSz="4388167" rtl="0" eaLnBrk="1" latinLnBrk="0" hangingPunct="1">
      <a:defRPr sz="8616" kern="1200">
        <a:solidFill>
          <a:schemeClr val="tx1"/>
        </a:solidFill>
        <a:latin typeface="+mn-lt"/>
        <a:ea typeface="+mn-ea"/>
        <a:cs typeface="+mn-cs"/>
      </a:defRPr>
    </a:lvl1pPr>
    <a:lvl2pPr marL="2194083" algn="l" defTabSz="4388167" rtl="0" eaLnBrk="1" latinLnBrk="0" hangingPunct="1">
      <a:defRPr sz="8616" kern="1200">
        <a:solidFill>
          <a:schemeClr val="tx1"/>
        </a:solidFill>
        <a:latin typeface="+mn-lt"/>
        <a:ea typeface="+mn-ea"/>
        <a:cs typeface="+mn-cs"/>
      </a:defRPr>
    </a:lvl2pPr>
    <a:lvl3pPr marL="4388167" algn="l" defTabSz="4388167" rtl="0" eaLnBrk="1" latinLnBrk="0" hangingPunct="1">
      <a:defRPr sz="8616" kern="1200">
        <a:solidFill>
          <a:schemeClr val="tx1"/>
        </a:solidFill>
        <a:latin typeface="+mn-lt"/>
        <a:ea typeface="+mn-ea"/>
        <a:cs typeface="+mn-cs"/>
      </a:defRPr>
    </a:lvl3pPr>
    <a:lvl4pPr marL="6582249" algn="l" defTabSz="4388167" rtl="0" eaLnBrk="1" latinLnBrk="0" hangingPunct="1">
      <a:defRPr sz="8616" kern="1200">
        <a:solidFill>
          <a:schemeClr val="tx1"/>
        </a:solidFill>
        <a:latin typeface="+mn-lt"/>
        <a:ea typeface="+mn-ea"/>
        <a:cs typeface="+mn-cs"/>
      </a:defRPr>
    </a:lvl4pPr>
    <a:lvl5pPr marL="8776333" algn="l" defTabSz="4388167" rtl="0" eaLnBrk="1" latinLnBrk="0" hangingPunct="1">
      <a:defRPr sz="8616" kern="1200">
        <a:solidFill>
          <a:schemeClr val="tx1"/>
        </a:solidFill>
        <a:latin typeface="+mn-lt"/>
        <a:ea typeface="+mn-ea"/>
        <a:cs typeface="+mn-cs"/>
      </a:defRPr>
    </a:lvl5pPr>
    <a:lvl6pPr marL="10970416" algn="l" defTabSz="4388167" rtl="0" eaLnBrk="1" latinLnBrk="0" hangingPunct="1">
      <a:defRPr sz="8616" kern="1200">
        <a:solidFill>
          <a:schemeClr val="tx1"/>
        </a:solidFill>
        <a:latin typeface="+mn-lt"/>
        <a:ea typeface="+mn-ea"/>
        <a:cs typeface="+mn-cs"/>
      </a:defRPr>
    </a:lvl6pPr>
    <a:lvl7pPr marL="13164498" algn="l" defTabSz="4388167" rtl="0" eaLnBrk="1" latinLnBrk="0" hangingPunct="1">
      <a:defRPr sz="8616" kern="1200">
        <a:solidFill>
          <a:schemeClr val="tx1"/>
        </a:solidFill>
        <a:latin typeface="+mn-lt"/>
        <a:ea typeface="+mn-ea"/>
        <a:cs typeface="+mn-cs"/>
      </a:defRPr>
    </a:lvl7pPr>
    <a:lvl8pPr marL="15358582" algn="l" defTabSz="4388167" rtl="0" eaLnBrk="1" latinLnBrk="0" hangingPunct="1">
      <a:defRPr sz="8616" kern="1200">
        <a:solidFill>
          <a:schemeClr val="tx1"/>
        </a:solidFill>
        <a:latin typeface="+mn-lt"/>
        <a:ea typeface="+mn-ea"/>
        <a:cs typeface="+mn-cs"/>
      </a:defRPr>
    </a:lvl8pPr>
    <a:lvl9pPr marL="17552665" algn="l" defTabSz="4388167" rtl="0" eaLnBrk="1" latinLnBrk="0" hangingPunct="1">
      <a:defRPr sz="861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3785" autoAdjust="0"/>
  </p:normalViewPr>
  <p:slideViewPr>
    <p:cSldViewPr>
      <p:cViewPr>
        <p:scale>
          <a:sx n="50" d="100"/>
          <a:sy n="50" d="100"/>
        </p:scale>
        <p:origin x="-48" y="3088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68883" y="13634729"/>
            <a:ext cx="27980640" cy="940816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763" y="24871680"/>
            <a:ext cx="23042881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41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82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23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64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05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46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88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129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86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309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9032743" y="10972803"/>
            <a:ext cx="24523063" cy="23376128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452121" y="10972803"/>
            <a:ext cx="73031987" cy="23376128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62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45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00328" y="28204166"/>
            <a:ext cx="27980640" cy="8717280"/>
          </a:xfrm>
        </p:spPr>
        <p:txBody>
          <a:bodyPr anchor="t"/>
          <a:lstStyle>
            <a:lvl1pPr algn="l">
              <a:defRPr sz="18763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0328" y="18602968"/>
            <a:ext cx="27980640" cy="9601197"/>
          </a:xfrm>
        </p:spPr>
        <p:txBody>
          <a:bodyPr anchor="b"/>
          <a:lstStyle>
            <a:lvl1pPr marL="0" indent="0">
              <a:buNone/>
              <a:defRPr sz="9330">
                <a:solidFill>
                  <a:schemeClr val="tx1">
                    <a:tint val="75000"/>
                  </a:schemeClr>
                </a:solidFill>
              </a:defRPr>
            </a:lvl1pPr>
            <a:lvl2pPr marL="2141164" indent="0">
              <a:buNone/>
              <a:defRPr sz="8408">
                <a:solidFill>
                  <a:schemeClr val="tx1">
                    <a:tint val="75000"/>
                  </a:schemeClr>
                </a:solidFill>
              </a:defRPr>
            </a:lvl2pPr>
            <a:lvl3pPr marL="4282328" indent="0">
              <a:buNone/>
              <a:defRPr sz="7485">
                <a:solidFill>
                  <a:schemeClr val="tx1">
                    <a:tint val="75000"/>
                  </a:schemeClr>
                </a:solidFill>
              </a:defRPr>
            </a:lvl3pPr>
            <a:lvl4pPr marL="6423492" indent="0">
              <a:buNone/>
              <a:defRPr sz="6563">
                <a:solidFill>
                  <a:schemeClr val="tx1">
                    <a:tint val="75000"/>
                  </a:schemeClr>
                </a:solidFill>
              </a:defRPr>
            </a:lvl4pPr>
            <a:lvl5pPr marL="8564655" indent="0">
              <a:buNone/>
              <a:defRPr sz="6563">
                <a:solidFill>
                  <a:schemeClr val="tx1">
                    <a:tint val="75000"/>
                  </a:schemeClr>
                </a:solidFill>
              </a:defRPr>
            </a:lvl5pPr>
            <a:lvl6pPr marL="10705818" indent="0">
              <a:buNone/>
              <a:defRPr sz="6563">
                <a:solidFill>
                  <a:schemeClr val="tx1">
                    <a:tint val="75000"/>
                  </a:schemeClr>
                </a:solidFill>
              </a:defRPr>
            </a:lvl6pPr>
            <a:lvl7pPr marL="12846983" indent="0">
              <a:buNone/>
              <a:defRPr sz="6563">
                <a:solidFill>
                  <a:schemeClr val="tx1">
                    <a:tint val="75000"/>
                  </a:schemeClr>
                </a:solidFill>
              </a:defRPr>
            </a:lvl7pPr>
            <a:lvl8pPr marL="14988146" indent="0">
              <a:buNone/>
              <a:defRPr sz="6563">
                <a:solidFill>
                  <a:schemeClr val="tx1">
                    <a:tint val="75000"/>
                  </a:schemeClr>
                </a:solidFill>
              </a:defRPr>
            </a:lvl8pPr>
            <a:lvl9pPr marL="17129310" indent="0">
              <a:buNone/>
              <a:defRPr sz="65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16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52116" y="63926722"/>
            <a:ext cx="48777526" cy="180807360"/>
          </a:xfrm>
        </p:spPr>
        <p:txBody>
          <a:bodyPr/>
          <a:lstStyle>
            <a:lvl1pPr>
              <a:defRPr sz="13124"/>
            </a:lvl1pPr>
            <a:lvl2pPr>
              <a:defRPr sz="11278"/>
            </a:lvl2pPr>
            <a:lvl3pPr>
              <a:defRPr sz="9330"/>
            </a:lvl3pPr>
            <a:lvl4pPr>
              <a:defRPr sz="8408"/>
            </a:lvl4pPr>
            <a:lvl5pPr>
              <a:defRPr sz="8408"/>
            </a:lvl5pPr>
            <a:lvl6pPr>
              <a:defRPr sz="8408"/>
            </a:lvl6pPr>
            <a:lvl7pPr>
              <a:defRPr sz="8408"/>
            </a:lvl7pPr>
            <a:lvl8pPr>
              <a:defRPr sz="8408"/>
            </a:lvl8pPr>
            <a:lvl9pPr>
              <a:defRPr sz="8408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778281" y="63926722"/>
            <a:ext cx="48777523" cy="180807360"/>
          </a:xfrm>
        </p:spPr>
        <p:txBody>
          <a:bodyPr/>
          <a:lstStyle>
            <a:lvl1pPr>
              <a:defRPr sz="13124"/>
            </a:lvl1pPr>
            <a:lvl2pPr>
              <a:defRPr sz="11278"/>
            </a:lvl2pPr>
            <a:lvl3pPr>
              <a:defRPr sz="9330"/>
            </a:lvl3pPr>
            <a:lvl4pPr>
              <a:defRPr sz="8408"/>
            </a:lvl4pPr>
            <a:lvl5pPr>
              <a:defRPr sz="8408"/>
            </a:lvl5pPr>
            <a:lvl6pPr>
              <a:defRPr sz="8408"/>
            </a:lvl6pPr>
            <a:lvl7pPr>
              <a:defRPr sz="8408"/>
            </a:lvl7pPr>
            <a:lvl8pPr>
              <a:defRPr sz="8408"/>
            </a:lvl8pPr>
            <a:lvl9pPr>
              <a:defRPr sz="8408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33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3" y="1757683"/>
            <a:ext cx="29626561" cy="73152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45924" y="9824731"/>
            <a:ext cx="14544677" cy="4094476"/>
          </a:xfrm>
        </p:spPr>
        <p:txBody>
          <a:bodyPr anchor="b"/>
          <a:lstStyle>
            <a:lvl1pPr marL="0" indent="0">
              <a:buNone/>
              <a:defRPr sz="11278" b="1"/>
            </a:lvl1pPr>
            <a:lvl2pPr marL="2141164" indent="0">
              <a:buNone/>
              <a:defRPr sz="9330" b="1"/>
            </a:lvl2pPr>
            <a:lvl3pPr marL="4282328" indent="0">
              <a:buNone/>
              <a:defRPr sz="8408" b="1"/>
            </a:lvl3pPr>
            <a:lvl4pPr marL="6423492" indent="0">
              <a:buNone/>
              <a:defRPr sz="7485" b="1"/>
            </a:lvl4pPr>
            <a:lvl5pPr marL="8564655" indent="0">
              <a:buNone/>
              <a:defRPr sz="7485" b="1"/>
            </a:lvl5pPr>
            <a:lvl6pPr marL="10705818" indent="0">
              <a:buNone/>
              <a:defRPr sz="7485" b="1"/>
            </a:lvl6pPr>
            <a:lvl7pPr marL="12846983" indent="0">
              <a:buNone/>
              <a:defRPr sz="7485" b="1"/>
            </a:lvl7pPr>
            <a:lvl8pPr marL="14988146" indent="0">
              <a:buNone/>
              <a:defRPr sz="7485" b="1"/>
            </a:lvl8pPr>
            <a:lvl9pPr marL="17129310" indent="0">
              <a:buNone/>
              <a:defRPr sz="7485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45924" y="13919203"/>
            <a:ext cx="14544677" cy="25288243"/>
          </a:xfrm>
        </p:spPr>
        <p:txBody>
          <a:bodyPr/>
          <a:lstStyle>
            <a:lvl1pPr>
              <a:defRPr sz="11278"/>
            </a:lvl1pPr>
            <a:lvl2pPr>
              <a:defRPr sz="9330"/>
            </a:lvl2pPr>
            <a:lvl3pPr>
              <a:defRPr sz="8408"/>
            </a:lvl3pPr>
            <a:lvl4pPr>
              <a:defRPr sz="7485"/>
            </a:lvl4pPr>
            <a:lvl5pPr>
              <a:defRPr sz="7485"/>
            </a:lvl5pPr>
            <a:lvl6pPr>
              <a:defRPr sz="7485"/>
            </a:lvl6pPr>
            <a:lvl7pPr>
              <a:defRPr sz="7485"/>
            </a:lvl7pPr>
            <a:lvl8pPr>
              <a:defRPr sz="7485"/>
            </a:lvl8pPr>
            <a:lvl9pPr>
              <a:defRPr sz="748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6722095" y="9824731"/>
            <a:ext cx="14550391" cy="4094476"/>
          </a:xfrm>
        </p:spPr>
        <p:txBody>
          <a:bodyPr anchor="b"/>
          <a:lstStyle>
            <a:lvl1pPr marL="0" indent="0">
              <a:buNone/>
              <a:defRPr sz="11278" b="1"/>
            </a:lvl1pPr>
            <a:lvl2pPr marL="2141164" indent="0">
              <a:buNone/>
              <a:defRPr sz="9330" b="1"/>
            </a:lvl2pPr>
            <a:lvl3pPr marL="4282328" indent="0">
              <a:buNone/>
              <a:defRPr sz="8408" b="1"/>
            </a:lvl3pPr>
            <a:lvl4pPr marL="6423492" indent="0">
              <a:buNone/>
              <a:defRPr sz="7485" b="1"/>
            </a:lvl4pPr>
            <a:lvl5pPr marL="8564655" indent="0">
              <a:buNone/>
              <a:defRPr sz="7485" b="1"/>
            </a:lvl5pPr>
            <a:lvl6pPr marL="10705818" indent="0">
              <a:buNone/>
              <a:defRPr sz="7485" b="1"/>
            </a:lvl6pPr>
            <a:lvl7pPr marL="12846983" indent="0">
              <a:buNone/>
              <a:defRPr sz="7485" b="1"/>
            </a:lvl7pPr>
            <a:lvl8pPr marL="14988146" indent="0">
              <a:buNone/>
              <a:defRPr sz="7485" b="1"/>
            </a:lvl8pPr>
            <a:lvl9pPr marL="17129310" indent="0">
              <a:buNone/>
              <a:defRPr sz="7485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6722095" y="13919203"/>
            <a:ext cx="14550391" cy="25288243"/>
          </a:xfrm>
        </p:spPr>
        <p:txBody>
          <a:bodyPr/>
          <a:lstStyle>
            <a:lvl1pPr>
              <a:defRPr sz="11278"/>
            </a:lvl1pPr>
            <a:lvl2pPr>
              <a:defRPr sz="9330"/>
            </a:lvl2pPr>
            <a:lvl3pPr>
              <a:defRPr sz="8408"/>
            </a:lvl3pPr>
            <a:lvl4pPr>
              <a:defRPr sz="7485"/>
            </a:lvl4pPr>
            <a:lvl5pPr>
              <a:defRPr sz="7485"/>
            </a:lvl5pPr>
            <a:lvl6pPr>
              <a:defRPr sz="7485"/>
            </a:lvl6pPr>
            <a:lvl7pPr>
              <a:defRPr sz="7485"/>
            </a:lvl7pPr>
            <a:lvl8pPr>
              <a:defRPr sz="7485"/>
            </a:lvl8pPr>
            <a:lvl9pPr>
              <a:defRPr sz="748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835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67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767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30" y="1747520"/>
            <a:ext cx="10829927" cy="7437120"/>
          </a:xfrm>
        </p:spPr>
        <p:txBody>
          <a:bodyPr anchor="b"/>
          <a:lstStyle>
            <a:lvl1pPr algn="l">
              <a:defRPr sz="933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870185" y="1747524"/>
            <a:ext cx="18402300" cy="37459923"/>
          </a:xfrm>
        </p:spPr>
        <p:txBody>
          <a:bodyPr/>
          <a:lstStyle>
            <a:lvl1pPr>
              <a:defRPr sz="14970"/>
            </a:lvl1pPr>
            <a:lvl2pPr>
              <a:defRPr sz="13124"/>
            </a:lvl2pPr>
            <a:lvl3pPr>
              <a:defRPr sz="11278"/>
            </a:lvl3pPr>
            <a:lvl4pPr>
              <a:defRPr sz="9330"/>
            </a:lvl4pPr>
            <a:lvl5pPr>
              <a:defRPr sz="9330"/>
            </a:lvl5pPr>
            <a:lvl6pPr>
              <a:defRPr sz="9330"/>
            </a:lvl6pPr>
            <a:lvl7pPr>
              <a:defRPr sz="9330"/>
            </a:lvl7pPr>
            <a:lvl8pPr>
              <a:defRPr sz="9330"/>
            </a:lvl8pPr>
            <a:lvl9pPr>
              <a:defRPr sz="933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30" y="9184650"/>
            <a:ext cx="10829927" cy="30022803"/>
          </a:xfrm>
        </p:spPr>
        <p:txBody>
          <a:bodyPr/>
          <a:lstStyle>
            <a:lvl1pPr marL="0" indent="0">
              <a:buNone/>
              <a:defRPr sz="6563"/>
            </a:lvl1pPr>
            <a:lvl2pPr marL="2141164" indent="0">
              <a:buNone/>
              <a:defRPr sz="5639"/>
            </a:lvl2pPr>
            <a:lvl3pPr marL="4282328" indent="0">
              <a:buNone/>
              <a:defRPr sz="4718"/>
            </a:lvl3pPr>
            <a:lvl4pPr marL="6423492" indent="0">
              <a:buNone/>
              <a:defRPr sz="4204"/>
            </a:lvl4pPr>
            <a:lvl5pPr marL="8564655" indent="0">
              <a:buNone/>
              <a:defRPr sz="4204"/>
            </a:lvl5pPr>
            <a:lvl6pPr marL="10705818" indent="0">
              <a:buNone/>
              <a:defRPr sz="4204"/>
            </a:lvl6pPr>
            <a:lvl7pPr marL="12846983" indent="0">
              <a:buNone/>
              <a:defRPr sz="4204"/>
            </a:lvl7pPr>
            <a:lvl8pPr marL="14988146" indent="0">
              <a:buNone/>
              <a:defRPr sz="4204"/>
            </a:lvl8pPr>
            <a:lvl9pPr marL="17129310" indent="0">
              <a:buNone/>
              <a:defRPr sz="420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55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52242" y="30723841"/>
            <a:ext cx="19751040" cy="3627123"/>
          </a:xfrm>
        </p:spPr>
        <p:txBody>
          <a:bodyPr anchor="b"/>
          <a:lstStyle>
            <a:lvl1pPr algn="l">
              <a:defRPr sz="933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452242" y="3921761"/>
            <a:ext cx="19751040" cy="26334720"/>
          </a:xfrm>
        </p:spPr>
        <p:txBody>
          <a:bodyPr/>
          <a:lstStyle>
            <a:lvl1pPr marL="0" indent="0">
              <a:buNone/>
              <a:defRPr sz="14970"/>
            </a:lvl1pPr>
            <a:lvl2pPr marL="2141164" indent="0">
              <a:buNone/>
              <a:defRPr sz="13124"/>
            </a:lvl2pPr>
            <a:lvl3pPr marL="4282328" indent="0">
              <a:buNone/>
              <a:defRPr sz="11278"/>
            </a:lvl3pPr>
            <a:lvl4pPr marL="6423492" indent="0">
              <a:buNone/>
              <a:defRPr sz="9330"/>
            </a:lvl4pPr>
            <a:lvl5pPr marL="8564655" indent="0">
              <a:buNone/>
              <a:defRPr sz="9330"/>
            </a:lvl5pPr>
            <a:lvl6pPr marL="10705818" indent="0">
              <a:buNone/>
              <a:defRPr sz="9330"/>
            </a:lvl6pPr>
            <a:lvl7pPr marL="12846983" indent="0">
              <a:buNone/>
              <a:defRPr sz="9330"/>
            </a:lvl7pPr>
            <a:lvl8pPr marL="14988146" indent="0">
              <a:buNone/>
              <a:defRPr sz="9330"/>
            </a:lvl8pPr>
            <a:lvl9pPr marL="17129310" indent="0">
              <a:buNone/>
              <a:defRPr sz="933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52242" y="34350964"/>
            <a:ext cx="19751040" cy="5151117"/>
          </a:xfrm>
        </p:spPr>
        <p:txBody>
          <a:bodyPr/>
          <a:lstStyle>
            <a:lvl1pPr marL="0" indent="0">
              <a:buNone/>
              <a:defRPr sz="6563"/>
            </a:lvl1pPr>
            <a:lvl2pPr marL="2141164" indent="0">
              <a:buNone/>
              <a:defRPr sz="5639"/>
            </a:lvl2pPr>
            <a:lvl3pPr marL="4282328" indent="0">
              <a:buNone/>
              <a:defRPr sz="4718"/>
            </a:lvl3pPr>
            <a:lvl4pPr marL="6423492" indent="0">
              <a:buNone/>
              <a:defRPr sz="4204"/>
            </a:lvl4pPr>
            <a:lvl5pPr marL="8564655" indent="0">
              <a:buNone/>
              <a:defRPr sz="4204"/>
            </a:lvl5pPr>
            <a:lvl6pPr marL="10705818" indent="0">
              <a:buNone/>
              <a:defRPr sz="4204"/>
            </a:lvl6pPr>
            <a:lvl7pPr marL="12846983" indent="0">
              <a:buNone/>
              <a:defRPr sz="4204"/>
            </a:lvl7pPr>
            <a:lvl8pPr marL="14988146" indent="0">
              <a:buNone/>
              <a:defRPr sz="4204"/>
            </a:lvl8pPr>
            <a:lvl9pPr marL="17129310" indent="0">
              <a:buNone/>
              <a:defRPr sz="420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54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45923" y="1757683"/>
            <a:ext cx="29626561" cy="7315200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45923" y="10241288"/>
            <a:ext cx="29626561" cy="28966163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645924" y="40680646"/>
            <a:ext cx="7680961" cy="2336800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6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1E746-706F-4FC4-AF9F-7D640D83B1BE}" type="datetimeFigureOut">
              <a:rPr lang="fr-FR" smtClean="0"/>
              <a:t>6/20/19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1247123" y="40680646"/>
            <a:ext cx="10424160" cy="2336800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6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3591524" y="40680646"/>
            <a:ext cx="7680961" cy="2336800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6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D5F87-25C7-4FB0-A1A4-D677EE175E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07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82328" rtl="0" eaLnBrk="1" latinLnBrk="0" hangingPunct="1">
        <a:spcBef>
          <a:spcPct val="0"/>
        </a:spcBef>
        <a:buNone/>
        <a:defRPr sz="206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5873" indent="-1605873" algn="l" defTabSz="4282328" rtl="0" eaLnBrk="1" latinLnBrk="0" hangingPunct="1">
        <a:spcBef>
          <a:spcPct val="20000"/>
        </a:spcBef>
        <a:buFont typeface="Arial" pitchFamily="34" charset="0"/>
        <a:buChar char="•"/>
        <a:defRPr sz="14970" kern="1200">
          <a:solidFill>
            <a:schemeClr val="tx1"/>
          </a:solidFill>
          <a:latin typeface="+mn-lt"/>
          <a:ea typeface="+mn-ea"/>
          <a:cs typeface="+mn-cs"/>
        </a:defRPr>
      </a:lvl1pPr>
      <a:lvl2pPr marL="3479392" indent="-1338228" algn="l" defTabSz="4282328" rtl="0" eaLnBrk="1" latinLnBrk="0" hangingPunct="1">
        <a:spcBef>
          <a:spcPct val="20000"/>
        </a:spcBef>
        <a:buFont typeface="Arial" pitchFamily="34" charset="0"/>
        <a:buChar char="–"/>
        <a:defRPr sz="13124" kern="1200">
          <a:solidFill>
            <a:schemeClr val="tx1"/>
          </a:solidFill>
          <a:latin typeface="+mn-lt"/>
          <a:ea typeface="+mn-ea"/>
          <a:cs typeface="+mn-cs"/>
        </a:defRPr>
      </a:lvl2pPr>
      <a:lvl3pPr marL="5352909" indent="-1070583" algn="l" defTabSz="4282328" rtl="0" eaLnBrk="1" latinLnBrk="0" hangingPunct="1">
        <a:spcBef>
          <a:spcPct val="20000"/>
        </a:spcBef>
        <a:buFont typeface="Arial" pitchFamily="34" charset="0"/>
        <a:buChar char="•"/>
        <a:defRPr sz="11278" kern="1200">
          <a:solidFill>
            <a:schemeClr val="tx1"/>
          </a:solidFill>
          <a:latin typeface="+mn-lt"/>
          <a:ea typeface="+mn-ea"/>
          <a:cs typeface="+mn-cs"/>
        </a:defRPr>
      </a:lvl3pPr>
      <a:lvl4pPr marL="7494072" indent="-1070583" algn="l" defTabSz="4282328" rtl="0" eaLnBrk="1" latinLnBrk="0" hangingPunct="1">
        <a:spcBef>
          <a:spcPct val="20000"/>
        </a:spcBef>
        <a:buFont typeface="Arial" pitchFamily="34" charset="0"/>
        <a:buChar char="–"/>
        <a:defRPr sz="9330" kern="1200">
          <a:solidFill>
            <a:schemeClr val="tx1"/>
          </a:solidFill>
          <a:latin typeface="+mn-lt"/>
          <a:ea typeface="+mn-ea"/>
          <a:cs typeface="+mn-cs"/>
        </a:defRPr>
      </a:lvl4pPr>
      <a:lvl5pPr marL="9635237" indent="-1070583" algn="l" defTabSz="4282328" rtl="0" eaLnBrk="1" latinLnBrk="0" hangingPunct="1">
        <a:spcBef>
          <a:spcPct val="20000"/>
        </a:spcBef>
        <a:buFont typeface="Arial" pitchFamily="34" charset="0"/>
        <a:buChar char="»"/>
        <a:defRPr sz="9330" kern="1200">
          <a:solidFill>
            <a:schemeClr val="tx1"/>
          </a:solidFill>
          <a:latin typeface="+mn-lt"/>
          <a:ea typeface="+mn-ea"/>
          <a:cs typeface="+mn-cs"/>
        </a:defRPr>
      </a:lvl5pPr>
      <a:lvl6pPr marL="11776400" indent="-1070583" algn="l" defTabSz="4282328" rtl="0" eaLnBrk="1" latinLnBrk="0" hangingPunct="1">
        <a:spcBef>
          <a:spcPct val="20000"/>
        </a:spcBef>
        <a:buFont typeface="Arial" pitchFamily="34" charset="0"/>
        <a:buChar char="•"/>
        <a:defRPr sz="9330" kern="1200">
          <a:solidFill>
            <a:schemeClr val="tx1"/>
          </a:solidFill>
          <a:latin typeface="+mn-lt"/>
          <a:ea typeface="+mn-ea"/>
          <a:cs typeface="+mn-cs"/>
        </a:defRPr>
      </a:lvl6pPr>
      <a:lvl7pPr marL="13917564" indent="-1070583" algn="l" defTabSz="4282328" rtl="0" eaLnBrk="1" latinLnBrk="0" hangingPunct="1">
        <a:spcBef>
          <a:spcPct val="20000"/>
        </a:spcBef>
        <a:buFont typeface="Arial" pitchFamily="34" charset="0"/>
        <a:buChar char="•"/>
        <a:defRPr sz="9330" kern="1200">
          <a:solidFill>
            <a:schemeClr val="tx1"/>
          </a:solidFill>
          <a:latin typeface="+mn-lt"/>
          <a:ea typeface="+mn-ea"/>
          <a:cs typeface="+mn-cs"/>
        </a:defRPr>
      </a:lvl7pPr>
      <a:lvl8pPr marL="16058728" indent="-1070583" algn="l" defTabSz="4282328" rtl="0" eaLnBrk="1" latinLnBrk="0" hangingPunct="1">
        <a:spcBef>
          <a:spcPct val="20000"/>
        </a:spcBef>
        <a:buFont typeface="Arial" pitchFamily="34" charset="0"/>
        <a:buChar char="•"/>
        <a:defRPr sz="9330" kern="1200">
          <a:solidFill>
            <a:schemeClr val="tx1"/>
          </a:solidFill>
          <a:latin typeface="+mn-lt"/>
          <a:ea typeface="+mn-ea"/>
          <a:cs typeface="+mn-cs"/>
        </a:defRPr>
      </a:lvl8pPr>
      <a:lvl9pPr marL="18199892" indent="-1070583" algn="l" defTabSz="4282328" rtl="0" eaLnBrk="1" latinLnBrk="0" hangingPunct="1">
        <a:spcBef>
          <a:spcPct val="20000"/>
        </a:spcBef>
        <a:buFont typeface="Arial" pitchFamily="34" charset="0"/>
        <a:buChar char="•"/>
        <a:defRPr sz="93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282328" rtl="0" eaLnBrk="1" latinLnBrk="0" hangingPunct="1">
        <a:defRPr sz="8408" kern="1200">
          <a:solidFill>
            <a:schemeClr val="tx1"/>
          </a:solidFill>
          <a:latin typeface="+mn-lt"/>
          <a:ea typeface="+mn-ea"/>
          <a:cs typeface="+mn-cs"/>
        </a:defRPr>
      </a:lvl1pPr>
      <a:lvl2pPr marL="2141164" algn="l" defTabSz="4282328" rtl="0" eaLnBrk="1" latinLnBrk="0" hangingPunct="1">
        <a:defRPr sz="8408" kern="1200">
          <a:solidFill>
            <a:schemeClr val="tx1"/>
          </a:solidFill>
          <a:latin typeface="+mn-lt"/>
          <a:ea typeface="+mn-ea"/>
          <a:cs typeface="+mn-cs"/>
        </a:defRPr>
      </a:lvl2pPr>
      <a:lvl3pPr marL="4282328" algn="l" defTabSz="4282328" rtl="0" eaLnBrk="1" latinLnBrk="0" hangingPunct="1">
        <a:defRPr sz="8408" kern="1200">
          <a:solidFill>
            <a:schemeClr val="tx1"/>
          </a:solidFill>
          <a:latin typeface="+mn-lt"/>
          <a:ea typeface="+mn-ea"/>
          <a:cs typeface="+mn-cs"/>
        </a:defRPr>
      </a:lvl3pPr>
      <a:lvl4pPr marL="6423492" algn="l" defTabSz="4282328" rtl="0" eaLnBrk="1" latinLnBrk="0" hangingPunct="1">
        <a:defRPr sz="8408" kern="1200">
          <a:solidFill>
            <a:schemeClr val="tx1"/>
          </a:solidFill>
          <a:latin typeface="+mn-lt"/>
          <a:ea typeface="+mn-ea"/>
          <a:cs typeface="+mn-cs"/>
        </a:defRPr>
      </a:lvl4pPr>
      <a:lvl5pPr marL="8564655" algn="l" defTabSz="4282328" rtl="0" eaLnBrk="1" latinLnBrk="0" hangingPunct="1">
        <a:defRPr sz="8408" kern="1200">
          <a:solidFill>
            <a:schemeClr val="tx1"/>
          </a:solidFill>
          <a:latin typeface="+mn-lt"/>
          <a:ea typeface="+mn-ea"/>
          <a:cs typeface="+mn-cs"/>
        </a:defRPr>
      </a:lvl5pPr>
      <a:lvl6pPr marL="10705818" algn="l" defTabSz="4282328" rtl="0" eaLnBrk="1" latinLnBrk="0" hangingPunct="1">
        <a:defRPr sz="8408" kern="1200">
          <a:solidFill>
            <a:schemeClr val="tx1"/>
          </a:solidFill>
          <a:latin typeface="+mn-lt"/>
          <a:ea typeface="+mn-ea"/>
          <a:cs typeface="+mn-cs"/>
        </a:defRPr>
      </a:lvl6pPr>
      <a:lvl7pPr marL="12846983" algn="l" defTabSz="4282328" rtl="0" eaLnBrk="1" latinLnBrk="0" hangingPunct="1">
        <a:defRPr sz="8408" kern="1200">
          <a:solidFill>
            <a:schemeClr val="tx1"/>
          </a:solidFill>
          <a:latin typeface="+mn-lt"/>
          <a:ea typeface="+mn-ea"/>
          <a:cs typeface="+mn-cs"/>
        </a:defRPr>
      </a:lvl7pPr>
      <a:lvl8pPr marL="14988146" algn="l" defTabSz="4282328" rtl="0" eaLnBrk="1" latinLnBrk="0" hangingPunct="1">
        <a:defRPr sz="8408" kern="1200">
          <a:solidFill>
            <a:schemeClr val="tx1"/>
          </a:solidFill>
          <a:latin typeface="+mn-lt"/>
          <a:ea typeface="+mn-ea"/>
          <a:cs typeface="+mn-cs"/>
        </a:defRPr>
      </a:lvl8pPr>
      <a:lvl9pPr marL="17129310" algn="l" defTabSz="4282328" rtl="0" eaLnBrk="1" latinLnBrk="0" hangingPunct="1">
        <a:defRPr sz="84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1E88949C-5E13-41E5-A08E-93FAEC343DD9}"/>
              </a:ext>
            </a:extLst>
          </p:cNvPr>
          <p:cNvSpPr/>
          <p:nvPr/>
        </p:nvSpPr>
        <p:spPr>
          <a:xfrm>
            <a:off x="977480" y="37139288"/>
            <a:ext cx="30819424" cy="3960440"/>
          </a:xfrm>
          <a:prstGeom prst="rect">
            <a:avLst/>
          </a:prstGeom>
          <a:noFill/>
          <a:ln w="76200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624"/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B846AF9B-41EC-4A20-8233-7ED39193FDB5}"/>
              </a:ext>
            </a:extLst>
          </p:cNvPr>
          <p:cNvSpPr/>
          <p:nvPr/>
        </p:nvSpPr>
        <p:spPr>
          <a:xfrm>
            <a:off x="1481536" y="37441799"/>
            <a:ext cx="19403164" cy="849617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txBody>
          <a:bodyPr wrap="square">
            <a:spAutoFit/>
          </a:bodyPr>
          <a:lstStyle/>
          <a:p>
            <a:r>
              <a:rPr lang="en-US" sz="4921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Got an interesting sample with micron to sub-micron features?</a:t>
            </a:r>
            <a:endParaRPr lang="en-US" sz="4921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58199" y="352242"/>
            <a:ext cx="18002001" cy="2799845"/>
          </a:xfrm>
          <a:ln w="762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ctr" anchorCtr="0">
            <a:noAutofit/>
          </a:bodyPr>
          <a:lstStyle/>
          <a:p>
            <a:r>
              <a:rPr lang="en-US" sz="8203" b="1" dirty="0" smtClean="0"/>
              <a:t>Sub-micron Mineral Quantification:</a:t>
            </a:r>
            <a:br>
              <a:rPr lang="en-US" sz="8203" b="1" dirty="0" smtClean="0"/>
            </a:br>
            <a:r>
              <a:rPr lang="en-US" sz="8203" b="1" dirty="0" smtClean="0"/>
              <a:t> EPMA with Low </a:t>
            </a:r>
            <a:r>
              <a:rPr lang="en-US" sz="8203" b="1" dirty="0"/>
              <a:t>Accelerating </a:t>
            </a:r>
            <a:r>
              <a:rPr lang="en-US" sz="8203" b="1" dirty="0" smtClean="0"/>
              <a:t>Voltage</a:t>
            </a:r>
            <a:endParaRPr lang="fr-FR" sz="3691" b="1" spc="-1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404623" y="3224092"/>
            <a:ext cx="16028128" cy="849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921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A. Moy</a:t>
            </a:r>
            <a:r>
              <a:rPr lang="fr-FR" sz="4921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fr-FR" sz="4921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and </a:t>
            </a:r>
            <a:r>
              <a:rPr lang="en-US" sz="4921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J. Fournelle</a:t>
            </a:r>
            <a:r>
              <a:rPr lang="en-US" sz="4921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endParaRPr lang="fr-FR" sz="4921" b="1" baseline="30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36315" y="3931490"/>
            <a:ext cx="31046937" cy="597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8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281" dirty="0">
                <a:latin typeface="Arial" pitchFamily="34" charset="0"/>
                <a:cs typeface="Arial" pitchFamily="34" charset="0"/>
              </a:rPr>
              <a:t>University of Wisconsin-Madison, Geoscience Department,1215 W Dayton Street, Madison, WI 53706, USA</a:t>
            </a:r>
            <a:endParaRPr lang="fr-FR" sz="328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049488" y="5023720"/>
            <a:ext cx="30747416" cy="5040560"/>
          </a:xfrm>
          <a:prstGeom prst="rect">
            <a:avLst/>
          </a:prstGeom>
          <a:noFill/>
          <a:ln w="762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624"/>
          </a:p>
        </p:txBody>
      </p:sp>
      <p:sp>
        <p:nvSpPr>
          <p:cNvPr id="32" name="Rectangle 31"/>
          <p:cNvSpPr/>
          <p:nvPr/>
        </p:nvSpPr>
        <p:spPr>
          <a:xfrm>
            <a:off x="1255437" y="4512221"/>
            <a:ext cx="16804600" cy="849617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txBody>
          <a:bodyPr wrap="none">
            <a:spAutoFit/>
          </a:bodyPr>
          <a:lstStyle/>
          <a:p>
            <a:r>
              <a:rPr lang="en-US" sz="4921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Advances possible with </a:t>
            </a:r>
            <a:r>
              <a:rPr lang="en-US" sz="4921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low accelerating </a:t>
            </a:r>
            <a:r>
              <a:rPr lang="en-US" sz="4921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voltage EPMA</a:t>
            </a:r>
            <a:endParaRPr lang="en-US" sz="4921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74D1C599-633A-4BC9-A20E-87D1E8508896}"/>
              </a:ext>
            </a:extLst>
          </p:cNvPr>
          <p:cNvGrpSpPr/>
          <p:nvPr/>
        </p:nvGrpSpPr>
        <p:grpSpPr>
          <a:xfrm>
            <a:off x="977480" y="10208296"/>
            <a:ext cx="31035448" cy="10715600"/>
            <a:chOff x="1018947" y="25393814"/>
            <a:chExt cx="30606761" cy="14143212"/>
          </a:xfrm>
        </p:grpSpPr>
        <p:sp>
          <p:nvSpPr>
            <p:cNvPr id="22" name="Rectangle 21"/>
            <p:cNvSpPr/>
            <p:nvPr/>
          </p:nvSpPr>
          <p:spPr>
            <a:xfrm>
              <a:off x="1449019" y="26534309"/>
              <a:ext cx="29608582" cy="19092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en-US" sz="4400" dirty="0" smtClean="0">
                  <a:latin typeface="Arial" pitchFamily="34" charset="0"/>
                  <a:cs typeface="Arial" pitchFamily="34" charset="0"/>
                </a:rPr>
                <a:t>From the earliest years of geological EPMA, the determination of the chemical composition of thin lamellae in minerals has been one challenge. Here, we demonstrate the viability of sub-micron resolution </a:t>
              </a:r>
              <a:r>
                <a:rPr lang="en-US" sz="4400" dirty="0" smtClean="0">
                  <a:latin typeface="Arial" pitchFamily="34" charset="0"/>
                  <a:cs typeface="Arial" pitchFamily="34" charset="0"/>
                </a:rPr>
                <a:t>with 7 </a:t>
              </a:r>
              <a:r>
                <a:rPr lang="en-US" sz="4400" dirty="0" err="1" smtClean="0">
                  <a:latin typeface="Arial" pitchFamily="34" charset="0"/>
                  <a:cs typeface="Arial" pitchFamily="34" charset="0"/>
                </a:rPr>
                <a:t>keV</a:t>
              </a:r>
              <a:r>
                <a:rPr lang="en-US" sz="4400" dirty="0" smtClean="0">
                  <a:latin typeface="Arial" pitchFamily="34" charset="0"/>
                  <a:cs typeface="Arial" pitchFamily="34" charset="0"/>
                </a:rPr>
                <a:t> EPMA of thin lamellae of</a:t>
              </a:r>
              <a:endParaRPr lang="en-US" sz="4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018947" y="25922085"/>
              <a:ext cx="30606761" cy="13614941"/>
            </a:xfrm>
            <a:prstGeom prst="rect">
              <a:avLst/>
            </a:prstGeom>
            <a:noFill/>
            <a:ln w="76200">
              <a:solidFill>
                <a:schemeClr val="accent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624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21012" y="25393814"/>
              <a:ext cx="12264604" cy="129684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4921" b="1" dirty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Quantification of lamellae of </a:t>
              </a:r>
              <a:r>
                <a:rPr lang="en-US" sz="4921" b="1" dirty="0" err="1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Cpx</a:t>
              </a:r>
              <a:r>
                <a:rPr lang="en-US" sz="4921" b="1" dirty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 in </a:t>
              </a:r>
              <a:r>
                <a:rPr lang="en-US" sz="4921" b="1" dirty="0" err="1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Opx</a:t>
              </a:r>
              <a:endParaRPr lang="en-US" sz="4921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126" y="318607"/>
            <a:ext cx="2900707" cy="43939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8577" y="314770"/>
            <a:ext cx="4293485" cy="4116435"/>
          </a:xfrm>
          <a:prstGeom prst="rect">
            <a:avLst/>
          </a:prstGeom>
        </p:spPr>
      </p:pic>
      <p:sp>
        <p:nvSpPr>
          <p:cNvPr id="68" name="ZoneTexte 67"/>
          <p:cNvSpPr txBox="1"/>
          <p:nvPr/>
        </p:nvSpPr>
        <p:spPr>
          <a:xfrm>
            <a:off x="1265515" y="5323940"/>
            <a:ext cx="3044498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dirty="0" smtClean="0">
                <a:latin typeface="Arial" pitchFamily="34" charset="0"/>
                <a:cs typeface="Arial" pitchFamily="34" charset="0"/>
              </a:rPr>
              <a:t>There is universal appreciation of the benefit of field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emission sources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for acquiring high magnification SEM images. 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However, to perform high-resolution quantification maps, decreasing the beam size is not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enough -- 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the accelerating voltage also must be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dropped to shrink the electron interaction volume. 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By using low accelerating voltages (e.g. 7-8 kV), we were able to quantify sub-micron features and to perform high-resolution </a:t>
            </a:r>
            <a:r>
              <a:rPr lang="en-US" sz="3800" b="1" u="sng" dirty="0">
                <a:latin typeface="Arial" pitchFamily="34" charset="0"/>
                <a:cs typeface="Arial" pitchFamily="34" charset="0"/>
              </a:rPr>
              <a:t>quantitative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X-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ray maps and spot measurements. 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following work was done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using our CAMECA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SXFive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FE with 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Probe for EPMA software which allows the quantification of X-ray maps using the Mean Atomic Number (MAN) background correction method, reducing the acquisition time as only one pass per element is necessary (no background measurements)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. Also, dropping the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keV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creates complications, e.g. we no longer can use the Fe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Ka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line </a:t>
            </a:r>
            <a:r>
              <a:rPr lang="mr-IN" sz="38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and using an Fe L line can add significant complexity. </a:t>
            </a:r>
            <a:r>
              <a:rPr lang="mr-IN" sz="38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We have made advances in this regard: see papers in </a:t>
            </a:r>
            <a:r>
              <a:rPr lang="en-US" sz="3800" b="1" i="1" dirty="0" smtClean="0">
                <a:latin typeface="Arial" pitchFamily="34" charset="0"/>
                <a:cs typeface="Arial" pitchFamily="34" charset="0"/>
              </a:rPr>
              <a:t>American Mineralogist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3800" b="1" i="1" dirty="0" smtClean="0">
                <a:latin typeface="Arial" pitchFamily="34" charset="0"/>
                <a:cs typeface="Arial" pitchFamily="34" charset="0"/>
              </a:rPr>
              <a:t>Microscopy and Microanalysis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, being published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this summer.</a:t>
            </a:r>
            <a:endParaRPr lang="en-US" sz="3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E0209B27-E27A-424C-BAA7-6B76358FE840}"/>
              </a:ext>
            </a:extLst>
          </p:cNvPr>
          <p:cNvGrpSpPr/>
          <p:nvPr/>
        </p:nvGrpSpPr>
        <p:grpSpPr>
          <a:xfrm>
            <a:off x="689448" y="41819806"/>
            <a:ext cx="31429583" cy="1641706"/>
            <a:chOff x="689448" y="39593872"/>
            <a:chExt cx="31429583" cy="1112132"/>
          </a:xfrm>
        </p:grpSpPr>
        <p:sp>
          <p:nvSpPr>
            <p:cNvPr id="57" name="Rectangle 56"/>
            <p:cNvSpPr/>
            <p:nvPr/>
          </p:nvSpPr>
          <p:spPr>
            <a:xfrm>
              <a:off x="689448" y="39642677"/>
              <a:ext cx="11161240" cy="1063327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algn="just"/>
              <a:r>
                <a:rPr lang="en-US" sz="4800" i="1" dirty="0"/>
                <a:t>[1] J.J. Donovan and T.N. Tingle, JMSA, 2(1) (1996), p. 1-7</a:t>
              </a:r>
              <a:r>
                <a:rPr lang="en-US" sz="3200" i="1" dirty="0"/>
                <a:t>.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="" xmlns:a16="http://schemas.microsoft.com/office/drawing/2014/main" id="{7DEDD032-2881-472C-9361-7085EF2EF5CB}"/>
                </a:ext>
              </a:extLst>
            </p:cNvPr>
            <p:cNvSpPr/>
            <p:nvPr/>
          </p:nvSpPr>
          <p:spPr>
            <a:xfrm>
              <a:off x="13218840" y="39593872"/>
              <a:ext cx="18900191" cy="1063326"/>
            </a:xfrm>
            <a:prstGeom prst="rect">
              <a:avLst/>
            </a:prstGeom>
            <a:noFill/>
          </p:spPr>
          <p:txBody>
            <a:bodyPr wrap="square" numCol="1">
              <a:spAutoFit/>
            </a:bodyPr>
            <a:lstStyle/>
            <a:p>
              <a:pPr algn="just"/>
              <a:r>
                <a:rPr lang="en-US" sz="4800" i="1" dirty="0"/>
                <a:t>Support for this research came from the National Science Foundation: EAR13-37156 (JHF) and EAR15-54269 (JHF).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54E64DB2-8A9E-4DF2-BC5C-72732D049043}"/>
              </a:ext>
            </a:extLst>
          </p:cNvPr>
          <p:cNvGrpSpPr/>
          <p:nvPr/>
        </p:nvGrpSpPr>
        <p:grpSpPr>
          <a:xfrm>
            <a:off x="977480" y="20937488"/>
            <a:ext cx="31107456" cy="15625735"/>
            <a:chOff x="1046650" y="16679355"/>
            <a:chExt cx="30842846" cy="12553476"/>
          </a:xfrm>
        </p:grpSpPr>
        <p:sp>
          <p:nvSpPr>
            <p:cNvPr id="69" name="Rectangle 68"/>
            <p:cNvSpPr/>
            <p:nvPr/>
          </p:nvSpPr>
          <p:spPr>
            <a:xfrm>
              <a:off x="1046650" y="16919224"/>
              <a:ext cx="30842846" cy="12313607"/>
            </a:xfrm>
            <a:prstGeom prst="rect">
              <a:avLst/>
            </a:prstGeom>
            <a:noFill/>
            <a:ln w="76200">
              <a:solidFill>
                <a:schemeClr val="accent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624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="" xmlns:a16="http://schemas.microsoft.com/office/drawing/2014/main" id="{AB2528BD-E05E-4F02-8C30-E6C4421E919C}"/>
                </a:ext>
              </a:extLst>
            </p:cNvPr>
            <p:cNvSpPr/>
            <p:nvPr/>
          </p:nvSpPr>
          <p:spPr>
            <a:xfrm>
              <a:off x="1248716" y="16679355"/>
              <a:ext cx="12760132" cy="849592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4921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Banded Iron Formation, Baraboo, WI, USA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3963057" y="17612348"/>
              <a:ext cx="7425511" cy="10984132"/>
            </a:xfrm>
            <a:custGeom>
              <a:avLst/>
              <a:gdLst>
                <a:gd name="connsiteX0" fmla="*/ 0 w 8284962"/>
                <a:gd name="connsiteY0" fmla="*/ 0 h 6842451"/>
                <a:gd name="connsiteX1" fmla="*/ 8284962 w 8284962"/>
                <a:gd name="connsiteY1" fmla="*/ 0 h 6842451"/>
                <a:gd name="connsiteX2" fmla="*/ 8284962 w 8284962"/>
                <a:gd name="connsiteY2" fmla="*/ 6842451 h 6842451"/>
                <a:gd name="connsiteX3" fmla="*/ 0 w 8284962"/>
                <a:gd name="connsiteY3" fmla="*/ 6842451 h 6842451"/>
                <a:gd name="connsiteX4" fmla="*/ 0 w 8284962"/>
                <a:gd name="connsiteY4" fmla="*/ 0 h 6842451"/>
                <a:gd name="connsiteX0" fmla="*/ 5887813 w 14172775"/>
                <a:gd name="connsiteY0" fmla="*/ 0 h 6842451"/>
                <a:gd name="connsiteX1" fmla="*/ 14172775 w 14172775"/>
                <a:gd name="connsiteY1" fmla="*/ 0 h 6842451"/>
                <a:gd name="connsiteX2" fmla="*/ 14172775 w 14172775"/>
                <a:gd name="connsiteY2" fmla="*/ 6842451 h 6842451"/>
                <a:gd name="connsiteX3" fmla="*/ 5887813 w 14172775"/>
                <a:gd name="connsiteY3" fmla="*/ 6842451 h 6842451"/>
                <a:gd name="connsiteX4" fmla="*/ 0 w 14172775"/>
                <a:gd name="connsiteY4" fmla="*/ 6547636 h 6842451"/>
                <a:gd name="connsiteX5" fmla="*/ 5887813 w 14172775"/>
                <a:gd name="connsiteY5" fmla="*/ 0 h 6842451"/>
                <a:gd name="connsiteX0" fmla="*/ 5887813 w 14172775"/>
                <a:gd name="connsiteY0" fmla="*/ 0 h 6842451"/>
                <a:gd name="connsiteX1" fmla="*/ 14172775 w 14172775"/>
                <a:gd name="connsiteY1" fmla="*/ 0 h 6842451"/>
                <a:gd name="connsiteX2" fmla="*/ 14172775 w 14172775"/>
                <a:gd name="connsiteY2" fmla="*/ 6842451 h 6842451"/>
                <a:gd name="connsiteX3" fmla="*/ 5887813 w 14172775"/>
                <a:gd name="connsiteY3" fmla="*/ 6842451 h 6842451"/>
                <a:gd name="connsiteX4" fmla="*/ 0 w 14172775"/>
                <a:gd name="connsiteY4" fmla="*/ 6547636 h 6842451"/>
                <a:gd name="connsiteX5" fmla="*/ 5887813 w 14172775"/>
                <a:gd name="connsiteY5" fmla="*/ 0 h 6842451"/>
                <a:gd name="connsiteX0" fmla="*/ 6556588 w 14841550"/>
                <a:gd name="connsiteY0" fmla="*/ 0 h 6842451"/>
                <a:gd name="connsiteX1" fmla="*/ 14841550 w 14841550"/>
                <a:gd name="connsiteY1" fmla="*/ 0 h 6842451"/>
                <a:gd name="connsiteX2" fmla="*/ 14841550 w 14841550"/>
                <a:gd name="connsiteY2" fmla="*/ 6842451 h 6842451"/>
                <a:gd name="connsiteX3" fmla="*/ 6556588 w 14841550"/>
                <a:gd name="connsiteY3" fmla="*/ 6842451 h 6842451"/>
                <a:gd name="connsiteX4" fmla="*/ 668775 w 14841550"/>
                <a:gd name="connsiteY4" fmla="*/ 6547636 h 6842451"/>
                <a:gd name="connsiteX5" fmla="*/ 668776 w 14841550"/>
                <a:gd name="connsiteY5" fmla="*/ 5097208 h 6842451"/>
                <a:gd name="connsiteX6" fmla="*/ 6556588 w 14841550"/>
                <a:gd name="connsiteY6" fmla="*/ 0 h 6842451"/>
                <a:gd name="connsiteX0" fmla="*/ 6257541 w 14542503"/>
                <a:gd name="connsiteY0" fmla="*/ 0 h 6842451"/>
                <a:gd name="connsiteX1" fmla="*/ 14542503 w 14542503"/>
                <a:gd name="connsiteY1" fmla="*/ 0 h 6842451"/>
                <a:gd name="connsiteX2" fmla="*/ 14542503 w 14542503"/>
                <a:gd name="connsiteY2" fmla="*/ 6842451 h 6842451"/>
                <a:gd name="connsiteX3" fmla="*/ 6257541 w 14542503"/>
                <a:gd name="connsiteY3" fmla="*/ 6842451 h 6842451"/>
                <a:gd name="connsiteX4" fmla="*/ 369728 w 14542503"/>
                <a:gd name="connsiteY4" fmla="*/ 6547636 h 6842451"/>
                <a:gd name="connsiteX5" fmla="*/ 369729 w 14542503"/>
                <a:gd name="connsiteY5" fmla="*/ 5097208 h 6842451"/>
                <a:gd name="connsiteX6" fmla="*/ 6257541 w 14542503"/>
                <a:gd name="connsiteY6" fmla="*/ 0 h 6842451"/>
                <a:gd name="connsiteX0" fmla="*/ 5887812 w 14172774"/>
                <a:gd name="connsiteY0" fmla="*/ 0 h 6842451"/>
                <a:gd name="connsiteX1" fmla="*/ 14172774 w 14172774"/>
                <a:gd name="connsiteY1" fmla="*/ 0 h 6842451"/>
                <a:gd name="connsiteX2" fmla="*/ 14172774 w 14172774"/>
                <a:gd name="connsiteY2" fmla="*/ 6842451 h 6842451"/>
                <a:gd name="connsiteX3" fmla="*/ 5887812 w 14172774"/>
                <a:gd name="connsiteY3" fmla="*/ 6842451 h 6842451"/>
                <a:gd name="connsiteX4" fmla="*/ 0 w 14172774"/>
                <a:gd name="connsiteY4" fmla="*/ 5097208 h 6842451"/>
                <a:gd name="connsiteX5" fmla="*/ 5887812 w 14172774"/>
                <a:gd name="connsiteY5" fmla="*/ 0 h 6842451"/>
                <a:gd name="connsiteX0" fmla="*/ 0 w 8284962"/>
                <a:gd name="connsiteY0" fmla="*/ 0 h 6842451"/>
                <a:gd name="connsiteX1" fmla="*/ 8284962 w 8284962"/>
                <a:gd name="connsiteY1" fmla="*/ 0 h 6842451"/>
                <a:gd name="connsiteX2" fmla="*/ 8284962 w 8284962"/>
                <a:gd name="connsiteY2" fmla="*/ 6842451 h 6842451"/>
                <a:gd name="connsiteX3" fmla="*/ 0 w 8284962"/>
                <a:gd name="connsiteY3" fmla="*/ 6842451 h 6842451"/>
                <a:gd name="connsiteX4" fmla="*/ 0 w 8284962"/>
                <a:gd name="connsiteY4" fmla="*/ 0 h 6842451"/>
                <a:gd name="connsiteX0" fmla="*/ 619292 w 8904254"/>
                <a:gd name="connsiteY0" fmla="*/ 0 h 6842451"/>
                <a:gd name="connsiteX1" fmla="*/ 8904254 w 8904254"/>
                <a:gd name="connsiteY1" fmla="*/ 0 h 6842451"/>
                <a:gd name="connsiteX2" fmla="*/ 8904254 w 8904254"/>
                <a:gd name="connsiteY2" fmla="*/ 6842451 h 6842451"/>
                <a:gd name="connsiteX3" fmla="*/ 619292 w 8904254"/>
                <a:gd name="connsiteY3" fmla="*/ 6842451 h 6842451"/>
                <a:gd name="connsiteX4" fmla="*/ 619292 w 8904254"/>
                <a:gd name="connsiteY4" fmla="*/ 0 h 6842451"/>
                <a:gd name="connsiteX0" fmla="*/ 9791 w 8294753"/>
                <a:gd name="connsiteY0" fmla="*/ 0 h 6842451"/>
                <a:gd name="connsiteX1" fmla="*/ 8294753 w 8294753"/>
                <a:gd name="connsiteY1" fmla="*/ 0 h 6842451"/>
                <a:gd name="connsiteX2" fmla="*/ 8294753 w 8294753"/>
                <a:gd name="connsiteY2" fmla="*/ 6842451 h 6842451"/>
                <a:gd name="connsiteX3" fmla="*/ 9791 w 8294753"/>
                <a:gd name="connsiteY3" fmla="*/ 6842451 h 6842451"/>
                <a:gd name="connsiteX4" fmla="*/ 9791 w 8294753"/>
                <a:gd name="connsiteY4" fmla="*/ 0 h 6842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94753" h="6842451">
                  <a:moveTo>
                    <a:pt x="9791" y="0"/>
                  </a:moveTo>
                  <a:lnTo>
                    <a:pt x="8294753" y="0"/>
                  </a:lnTo>
                  <a:lnTo>
                    <a:pt x="8294753" y="6842451"/>
                  </a:lnTo>
                  <a:lnTo>
                    <a:pt x="9791" y="6842451"/>
                  </a:lnTo>
                  <a:cubicBezTo>
                    <a:pt x="-15201" y="5670512"/>
                    <a:pt x="16330" y="1771029"/>
                    <a:pt x="9791" y="0"/>
                  </a:cubicBezTo>
                  <a:close/>
                </a:path>
              </a:pathLst>
            </a:custGeom>
            <a:noFill/>
          </p:spPr>
          <p:txBody>
            <a:bodyPr wrap="square">
              <a:spAutoFit/>
            </a:bodyPr>
            <a:lstStyle/>
            <a:p>
              <a:pPr lvl="0" algn="just"/>
              <a:r>
                <a:rPr lang="en-US" sz="3900" dirty="0">
                  <a:latin typeface="Arial" pitchFamily="34" charset="0"/>
                  <a:cs typeface="Arial" pitchFamily="34" charset="0"/>
                </a:rPr>
                <a:t>Quantitative EPMA mapping/point analyses were performed to determine mineral composition of samples from the &lt;1.7 Ga Freedom Formation, Baraboo, WI. The overall mineralogy of the studied samples includes chamosite, </a:t>
              </a:r>
              <a:r>
                <a:rPr lang="en-US" sz="3900" dirty="0" err="1">
                  <a:latin typeface="Arial" pitchFamily="34" charset="0"/>
                  <a:cs typeface="Arial" pitchFamily="34" charset="0"/>
                </a:rPr>
                <a:t>stilpnomelane</a:t>
              </a:r>
              <a:r>
                <a:rPr lang="en-US" sz="3900" dirty="0">
                  <a:latin typeface="Arial" pitchFamily="34" charset="0"/>
                  <a:cs typeface="Arial" pitchFamily="34" charset="0"/>
                </a:rPr>
                <a:t>, quartz, magnetite, hematite, ankerite, dolomite and siderite with interbedded detrital quartz and kaolinite. High spatial resolution quantitative maps performed at 8 kV show micron-scale reactions between primary reduced iron phases (chamosite) and secondary mixed Fe</a:t>
              </a:r>
              <a:r>
                <a:rPr lang="en-US" sz="3900" baseline="30000" dirty="0">
                  <a:latin typeface="Arial" pitchFamily="34" charset="0"/>
                  <a:cs typeface="Arial" pitchFamily="34" charset="0"/>
                </a:rPr>
                <a:t>2+</a:t>
              </a:r>
              <a:r>
                <a:rPr lang="en-US" sz="3900" dirty="0">
                  <a:latin typeface="Arial" pitchFamily="34" charset="0"/>
                  <a:cs typeface="Arial" pitchFamily="34" charset="0"/>
                </a:rPr>
                <a:t>-Fe</a:t>
              </a:r>
              <a:r>
                <a:rPr lang="en-US" sz="3900" baseline="30000" dirty="0">
                  <a:latin typeface="Arial" pitchFamily="34" charset="0"/>
                  <a:cs typeface="Arial" pitchFamily="34" charset="0"/>
                </a:rPr>
                <a:t>3+</a:t>
              </a:r>
              <a:r>
                <a:rPr lang="en-US" sz="3900" dirty="0">
                  <a:latin typeface="Arial" pitchFamily="34" charset="0"/>
                  <a:cs typeface="Arial" pitchFamily="34" charset="0"/>
                </a:rPr>
                <a:t> minerals (e.g. </a:t>
              </a:r>
              <a:r>
                <a:rPr lang="en-US" sz="3900" dirty="0" err="1">
                  <a:latin typeface="Arial" pitchFamily="34" charset="0"/>
                  <a:cs typeface="Arial" pitchFamily="34" charset="0"/>
                </a:rPr>
                <a:t>stilpnomelane</a:t>
              </a:r>
              <a:r>
                <a:rPr lang="en-US" sz="3900" dirty="0">
                  <a:latin typeface="Arial" pitchFamily="34" charset="0"/>
                  <a:cs typeface="Arial" pitchFamily="34" charset="0"/>
                </a:rPr>
                <a:t>) of ranging composition. </a:t>
              </a:r>
              <a:br>
                <a:rPr lang="en-US" sz="3900" dirty="0">
                  <a:latin typeface="Arial" pitchFamily="34" charset="0"/>
                  <a:cs typeface="Arial" pitchFamily="34" charset="0"/>
                </a:rPr>
              </a:br>
              <a:endParaRPr lang="en-US" sz="3900" dirty="0">
                <a:latin typeface="Arial" pitchFamily="34" charset="0"/>
                <a:cs typeface="Arial" pitchFamily="34" charset="0"/>
              </a:endParaRPr>
            </a:p>
            <a:p>
              <a:pPr lvl="0" algn="just"/>
              <a:r>
                <a:rPr lang="en-US" sz="3900" i="1" dirty="0">
                  <a:latin typeface="Arial" pitchFamily="34" charset="0"/>
                  <a:cs typeface="Arial" pitchFamily="34" charset="0"/>
                </a:rPr>
                <a:t>L.A. </a:t>
              </a:r>
              <a:r>
                <a:rPr lang="en-US" sz="3900" i="1" dirty="0" err="1">
                  <a:latin typeface="Arial" pitchFamily="34" charset="0"/>
                  <a:cs typeface="Arial" pitchFamily="34" charset="0"/>
                </a:rPr>
                <a:t>Brengman</a:t>
              </a:r>
              <a:r>
                <a:rPr lang="en-US" sz="3900" i="1" dirty="0">
                  <a:latin typeface="Arial" pitchFamily="34" charset="0"/>
                  <a:cs typeface="Arial" pitchFamily="34" charset="0"/>
                </a:rPr>
                <a:t> and E.K. Stewart, E.D. Stewart, A. Moy, J.H. Fournelle and G. </a:t>
              </a:r>
              <a:r>
                <a:rPr lang="en-US" sz="3900" i="1" dirty="0" err="1">
                  <a:latin typeface="Arial" pitchFamily="34" charset="0"/>
                  <a:cs typeface="Arial" pitchFamily="34" charset="0"/>
                </a:rPr>
                <a:t>Segee</a:t>
              </a:r>
              <a:r>
                <a:rPr lang="en-US" sz="3900" i="1" dirty="0">
                  <a:latin typeface="Arial" pitchFamily="34" charset="0"/>
                  <a:cs typeface="Arial" pitchFamily="34" charset="0"/>
                </a:rPr>
                <a:t>-</a:t>
              </a:r>
              <a:r>
                <a:rPr lang="en-US" sz="3900" i="1" dirty="0" smtClean="0">
                  <a:latin typeface="Arial" pitchFamily="34" charset="0"/>
                  <a:cs typeface="Arial" pitchFamily="34" charset="0"/>
                </a:rPr>
                <a:t>Wright</a:t>
              </a:r>
              <a:endParaRPr lang="en-US" sz="3900" i="1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74" name="Picture 73">
            <a:extLst>
              <a:ext uri="{FF2B5EF4-FFF2-40B4-BE49-F238E27FC236}">
                <a16:creationId xmlns="" xmlns:a16="http://schemas.microsoft.com/office/drawing/2014/main" id="{E5EA0706-A1EC-484B-8732-79D8714CD46A}"/>
              </a:ext>
            </a:extLst>
          </p:cNvPr>
          <p:cNvPicPr/>
          <p:nvPr/>
        </p:nvPicPr>
        <p:blipFill rotWithShape="1">
          <a:blip r:embed="rId4"/>
          <a:srcRect l="826" t="27798" r="59987" b="69785"/>
          <a:stretch/>
        </p:blipFill>
        <p:spPr bwMode="auto">
          <a:xfrm rot="5400000">
            <a:off x="14076027" y="31977437"/>
            <a:ext cx="6770414" cy="7079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21" name="Table 20">
            <a:extLst>
              <a:ext uri="{FF2B5EF4-FFF2-40B4-BE49-F238E27FC236}">
                <a16:creationId xmlns="" xmlns:a16="http://schemas.microsoft.com/office/drawing/2014/main" id="{68550C40-47C9-4DAB-BEA4-A1EF2CF24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317"/>
              </p:ext>
            </p:extLst>
          </p:nvPr>
        </p:nvGraphicFramePr>
        <p:xfrm>
          <a:off x="18043376" y="28226111"/>
          <a:ext cx="5697555" cy="7545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1265">
                  <a:extLst>
                    <a:ext uri="{9D8B030D-6E8A-4147-A177-3AD203B41FA5}">
                      <a16:colId xmlns="" xmlns:a16="http://schemas.microsoft.com/office/drawing/2014/main" val="238338246"/>
                    </a:ext>
                  </a:extLst>
                </a:gridCol>
                <a:gridCol w="4596290">
                  <a:extLst>
                    <a:ext uri="{9D8B030D-6E8A-4147-A177-3AD203B41FA5}">
                      <a16:colId xmlns="" xmlns:a16="http://schemas.microsoft.com/office/drawing/2014/main" val="2840673590"/>
                    </a:ext>
                  </a:extLst>
                </a:gridCol>
              </a:tblGrid>
              <a:tr h="774329">
                <a:tc>
                  <a:txBody>
                    <a:bodyPr/>
                    <a:lstStyle/>
                    <a:p>
                      <a:pPr algn="ctr"/>
                      <a:endParaRPr lang="en-US" sz="4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Phase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11543502"/>
                  </a:ext>
                </a:extLst>
              </a:tr>
              <a:tr h="84633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Eckermannite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30675400"/>
                  </a:ext>
                </a:extLst>
              </a:tr>
              <a:tr h="84633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Quartz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020863371"/>
                  </a:ext>
                </a:extLst>
              </a:tr>
              <a:tr h="84633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/>
                        <a:t>Stilpnomelane</a:t>
                      </a:r>
                      <a:endParaRPr lang="en-US" sz="44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411655613"/>
                  </a:ext>
                </a:extLst>
              </a:tr>
              <a:tr h="84633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/>
                        <a:t>Thuingite</a:t>
                      </a:r>
                      <a:endParaRPr lang="en-US" sz="44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07414867"/>
                  </a:ext>
                </a:extLst>
              </a:tr>
              <a:tr h="84633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Grunerite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48843869"/>
                  </a:ext>
                </a:extLst>
              </a:tr>
              <a:tr h="84633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Biotite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879903287"/>
                  </a:ext>
                </a:extLst>
              </a:tr>
              <a:tr h="84633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Ankerite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5079628"/>
                  </a:ext>
                </a:extLst>
              </a:tr>
              <a:tr h="84633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Goethite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05984718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53544" y="21945600"/>
            <a:ext cx="210983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Many banded iron formation rocks contain very fine </a:t>
            </a:r>
            <a:r>
              <a:rPr lang="en-US" sz="5400" dirty="0" smtClean="0"/>
              <a:t>grain Fe-rich minerals, which are extremely difficult/impossible to identify optically in a 30 micron thick thin section. Here, perhaps for the first time, they can be identified.</a:t>
            </a:r>
            <a:endParaRPr lang="en-US" sz="54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1481536" y="24755137"/>
            <a:ext cx="15241389" cy="11304031"/>
            <a:chOff x="1529496" y="20290641"/>
            <a:chExt cx="15241389" cy="11304031"/>
          </a:xfrm>
        </p:grpSpPr>
        <p:pic>
          <p:nvPicPr>
            <p:cNvPr id="73" name="Picture 72">
              <a:extLst>
                <a:ext uri="{FF2B5EF4-FFF2-40B4-BE49-F238E27FC236}">
                  <a16:creationId xmlns="" xmlns:a16="http://schemas.microsoft.com/office/drawing/2014/main" id="{5154A155-CAE9-4933-A9EC-5604D043E15D}"/>
                </a:ext>
              </a:extLst>
            </p:cNvPr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529496" y="20290641"/>
              <a:ext cx="15241389" cy="11304031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4217840" y="30802584"/>
              <a:ext cx="1728192" cy="360040"/>
            </a:xfrm>
            <a:prstGeom prst="rect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97760" y="29938488"/>
              <a:ext cx="309634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 smtClean="0">
                  <a:solidFill>
                    <a:srgbClr val="FFFFFF"/>
                  </a:solidFill>
                </a:rPr>
                <a:t>10 micron</a:t>
              </a:r>
              <a:endParaRPr lang="en-US" sz="5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7251288" y="24825920"/>
            <a:ext cx="64807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These phases were selected from an automated search of hundreds of possibilities.</a:t>
            </a:r>
            <a:endParaRPr lang="en-US" sz="4800" dirty="0"/>
          </a:p>
        </p:txBody>
      </p:sp>
      <p:sp>
        <p:nvSpPr>
          <p:cNvPr id="17" name="TextBox 16"/>
          <p:cNvSpPr txBox="1"/>
          <p:nvPr/>
        </p:nvSpPr>
        <p:spPr>
          <a:xfrm>
            <a:off x="1481536" y="38507440"/>
            <a:ext cx="295952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smtClean="0">
                <a:latin typeface="Arial" pitchFamily="34" charset="0"/>
                <a:cs typeface="Arial" pitchFamily="34" charset="0"/>
              </a:rPr>
              <a:t>We are looking for challenges! Clearly some features are too small, but we are looking for interesting samples with features from maybe 400 nm to 1-2 microns, which at traditional 15-20 kV EPMA are just too small. 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81536" y="12440545"/>
            <a:ext cx="1180931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cpx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in an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opx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host in a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Kharchinsky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Kam-chatka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peridotite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xenolith (sample KH03-88/PSY-16 of  Gene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Yogodzinski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).  We estimate the analytical spatial resolution to be ~600 nm.</a:t>
            </a:r>
          </a:p>
          <a:p>
            <a:endParaRPr lang="en-US" sz="44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3857800" y="15412552"/>
            <a:ext cx="7704856" cy="4732848"/>
            <a:chOff x="3857800" y="15248856"/>
            <a:chExt cx="7704856" cy="4732848"/>
          </a:xfrm>
        </p:grpSpPr>
        <p:grpSp>
          <p:nvGrpSpPr>
            <p:cNvPr id="35" name="Group 34"/>
            <p:cNvGrpSpPr/>
            <p:nvPr/>
          </p:nvGrpSpPr>
          <p:grpSpPr>
            <a:xfrm>
              <a:off x="3857800" y="15248856"/>
              <a:ext cx="7632848" cy="4732848"/>
              <a:chOff x="3857800" y="15248856"/>
              <a:chExt cx="7632848" cy="4732848"/>
            </a:xfrm>
          </p:grpSpPr>
          <p:pic>
            <p:nvPicPr>
              <p:cNvPr id="26" name="Picture 25" descr="KH03-88_E1-2_C-traverse2_SE_Vs1-2019-06-14-5-7-25-SE-crop .png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57800" y="15248856"/>
                <a:ext cx="7632848" cy="4732848"/>
              </a:xfrm>
              <a:prstGeom prst="rect">
                <a:avLst/>
              </a:prstGeom>
            </p:spPr>
          </p:pic>
          <p:cxnSp>
            <p:nvCxnSpPr>
              <p:cNvPr id="28" name="Straight Connector 27"/>
              <p:cNvCxnSpPr/>
              <p:nvPr/>
            </p:nvCxnSpPr>
            <p:spPr>
              <a:xfrm>
                <a:off x="5153944" y="19785360"/>
                <a:ext cx="5040560" cy="0"/>
              </a:xfrm>
              <a:prstGeom prst="line">
                <a:avLst/>
              </a:prstGeom>
              <a:ln w="76200" cmpd="sng">
                <a:solidFill>
                  <a:srgbClr val="FFFF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6450088" y="18993272"/>
                <a:ext cx="331236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rgbClr val="FFFFFF"/>
                    </a:solidFill>
                  </a:rPr>
                  <a:t>10 microns</a:t>
                </a:r>
                <a:endParaRPr lang="en-US" sz="4000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857800" y="15248856"/>
              <a:ext cx="770485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 smtClean="0"/>
                <a:t>SE image of traverse across 1.6 and 2.8 micron </a:t>
              </a:r>
              <a:r>
                <a:rPr lang="en-US" sz="4400" dirty="0" err="1" smtClean="0"/>
                <a:t>cpx</a:t>
              </a:r>
              <a:r>
                <a:rPr lang="en-US" sz="4400" dirty="0" smtClean="0"/>
                <a:t> lamellae</a:t>
              </a:r>
              <a:endParaRPr lang="en-US" sz="44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3722896" y="12439443"/>
            <a:ext cx="17869705" cy="8249206"/>
            <a:chOff x="13722896" y="12439443"/>
            <a:chExt cx="17869705" cy="8249206"/>
          </a:xfrm>
        </p:grpSpPr>
        <p:pic>
          <p:nvPicPr>
            <p:cNvPr id="20" name="Picture 19" descr="KH03-88-traverse-bottom.pn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22896" y="16689016"/>
              <a:ext cx="17869705" cy="3999633"/>
            </a:xfrm>
            <a:prstGeom prst="rect">
              <a:avLst/>
            </a:prstGeom>
          </p:spPr>
        </p:pic>
        <p:pic>
          <p:nvPicPr>
            <p:cNvPr id="23" name="Picture 22" descr="KH03-88-traverse-top.png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22896" y="12439443"/>
              <a:ext cx="17853838" cy="4177565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23083936" y="12800584"/>
              <a:ext cx="7992888" cy="1754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Here, Fe La was used with “standard matching” technique (using pyroxene standards with similar Fe contents)</a:t>
              </a:r>
              <a:endParaRPr lang="en-US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778782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43709</TotalTime>
  <Words>653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Sub-micron Mineral Quantification:  EPMA with Low Accelerating Voltage</vt:lpstr>
    </vt:vector>
  </TitlesOfParts>
  <Company>CEA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Contribution to the physical modeling for characterization of actinides by electron-probe microanalysis</dc:title>
  <dc:creator>MOY Aurelien</dc:creator>
  <cp:lastModifiedBy>John Fournelle</cp:lastModifiedBy>
  <cp:revision>494</cp:revision>
  <cp:lastPrinted>2013-07-18T20:49:08Z</cp:lastPrinted>
  <dcterms:created xsi:type="dcterms:W3CDTF">2012-05-21T07:02:03Z</dcterms:created>
  <dcterms:modified xsi:type="dcterms:W3CDTF">2019-06-20T17:41:12Z</dcterms:modified>
</cp:coreProperties>
</file>